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4"/>
  </p:sldMasterIdLst>
  <p:notesMasterIdLst>
    <p:notesMasterId r:id="rId23"/>
  </p:notesMasterIdLst>
  <p:handoutMasterIdLst>
    <p:handoutMasterId r:id="rId24"/>
  </p:handoutMasterIdLst>
  <p:sldIdLst>
    <p:sldId id="363" r:id="rId5"/>
    <p:sldId id="267" r:id="rId6"/>
    <p:sldId id="268" r:id="rId7"/>
    <p:sldId id="269" r:id="rId8"/>
    <p:sldId id="357" r:id="rId9"/>
    <p:sldId id="316" r:id="rId10"/>
    <p:sldId id="317" r:id="rId11"/>
    <p:sldId id="350" r:id="rId12"/>
    <p:sldId id="351" r:id="rId13"/>
    <p:sldId id="352" r:id="rId14"/>
    <p:sldId id="359" r:id="rId15"/>
    <p:sldId id="360" r:id="rId16"/>
    <p:sldId id="346" r:id="rId17"/>
    <p:sldId id="348" r:id="rId18"/>
    <p:sldId id="354" r:id="rId19"/>
    <p:sldId id="283" r:id="rId20"/>
    <p:sldId id="314" r:id="rId21"/>
    <p:sldId id="256" r:id="rId2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3865C76-B411-4B73-B965-89AF95CE49C3}">
          <p14:sldIdLst>
            <p14:sldId id="363"/>
            <p14:sldId id="267"/>
            <p14:sldId id="268"/>
          </p14:sldIdLst>
        </p14:section>
        <p14:section name="Overview Section" id="{4114D40D-38AD-384C-9980-9025872775B0}">
          <p14:sldIdLst>
            <p14:sldId id="269"/>
            <p14:sldId id="357"/>
            <p14:sldId id="316"/>
            <p14:sldId id="317"/>
          </p14:sldIdLst>
        </p14:section>
        <p14:section name="OpenID Connect Section" id="{EB95E9DA-0EEE-1F44-8CB3-B571953107F1}">
          <p14:sldIdLst>
            <p14:sldId id="350"/>
            <p14:sldId id="351"/>
            <p14:sldId id="352"/>
            <p14:sldId id="359"/>
            <p14:sldId id="360"/>
            <p14:sldId id="346"/>
          </p14:sldIdLst>
        </p14:section>
        <p14:section name="IdentityServer Section" id="{E0BFD2BF-6829-3140-99E9-D77514F3195C}">
          <p14:sldIdLst>
            <p14:sldId id="348"/>
            <p14:sldId id="354"/>
            <p14:sldId id="283"/>
          </p14:sldIdLst>
        </p14:section>
        <p14:section name="Closing Section" id="{50C2A2C7-30C4-480F-904A-E8E4BE565615}">
          <p14:sldIdLst>
            <p14:sldId id="31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BB"/>
    <a:srgbClr val="124E8F"/>
    <a:srgbClr val="12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314" autoAdjust="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880" y="2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095681-3912-9B4E-BBF3-6E0CE63BAA8A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E91079-D0A5-B744-B227-EEAA58F1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5507D-5B70-5D48-B4FB-562631555540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728FEB-24DB-BA49-9478-4BE42FD5B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8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2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HTTPS: Use it!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: Happy path,</a:t>
            </a:r>
            <a:r>
              <a:rPr lang="en-US" baseline="0" dirty="0" smtClean="0"/>
              <a:t> easiest to setup. Transmits in clear text.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Logins: All implemented differently. Takes time.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Custom Grant Type: Forms vs. 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take separate paths.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Entity Framework: Everything uses it by default.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Ready: Maybe not public-facing. Very little validation/checking.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notable references in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cards up front.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1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21973"/>
            <a:ext cx="6858000" cy="1810314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64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LogicalAdvantag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7082"/>
            <a:ext cx="3202084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6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32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1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6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1825625"/>
            <a:ext cx="7891272" cy="4352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4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29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02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80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16" name="Group 15"/>
          <p:cNvGrpSpPr>
            <a:grpSpLocks/>
          </p:cNvGrpSpPr>
          <p:nvPr userDrawn="1"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7" name="Group 16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8" name="Freeform 17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86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developers/libraries/" TargetMode="Externa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" TargetMode="Externa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/IdentityServer3.Samples/" TargetMode="Externa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connect/" TargetMode="External"/><Relationship Id="rId4" Type="http://schemas.openxmlformats.org/officeDocument/2006/relationships/hyperlink" Target="http://openid.net/developers/libraries/" TargetMode="External"/><Relationship Id="rId5" Type="http://schemas.openxmlformats.org/officeDocument/2006/relationships/hyperlink" Target="https://github.com/IdentityServer" TargetMode="External"/><Relationship Id="rId6" Type="http://schemas.openxmlformats.org/officeDocument/2006/relationships/hyperlink" Target="https://github.com/IdentityServer/IdentityServer3.Samples/" TargetMode="External"/><Relationship Id="rId7" Type="http://schemas.openxmlformats.org/officeDocument/2006/relationships/hyperlink" Target="http://www.oauthforaspnet.com/" TargetMode="External"/><Relationship Id="rId8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</a:t>
            </a:r>
            <a:r>
              <a:rPr lang="en-US" b="1" dirty="0" smtClean="0"/>
              <a:t>in Angular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162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Authorize Endpoint</a:t>
            </a:r>
            <a:endParaRPr lang="en-US" sz="300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 smtClean="0"/>
              <a:t>UserInfo</a:t>
            </a:r>
            <a:r>
              <a:rPr lang="en-US" sz="3000" dirty="0" smtClean="0"/>
              <a:t> Endpoint</a:t>
            </a:r>
            <a:endParaRPr lang="en-US" sz="300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Token</a:t>
            </a:r>
            <a:br>
              <a:rPr lang="en-US" sz="3000" dirty="0" smtClean="0"/>
            </a:br>
            <a:r>
              <a:rPr lang="en-US" sz="3000" dirty="0" smtClean="0"/>
              <a:t>Endpoint</a:t>
            </a:r>
            <a:endParaRPr lang="en-US" sz="300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Flows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Implicit Flow</a:t>
            </a:r>
          </a:p>
          <a:p>
            <a:pPr algn="ctr"/>
            <a:r>
              <a:rPr lang="en-US" sz="2000" b="0" dirty="0" smtClean="0"/>
              <a:t>(Browser-based)</a:t>
            </a:r>
            <a:endParaRPr lang="en-US" sz="2000" b="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145628"/>
            <a:ext cx="2560320" cy="135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 smtClean="0"/>
              <a:t>Client Credentials Flow</a:t>
            </a:r>
          </a:p>
          <a:p>
            <a:pPr algn="ctr"/>
            <a:r>
              <a:rPr lang="en-US" sz="3200" b="0" dirty="0" smtClean="0"/>
              <a:t>(Server-to-Server/</a:t>
            </a:r>
            <a:r>
              <a:rPr lang="en-US" sz="3200" b="0" dirty="0" err="1" smtClean="0"/>
              <a:t>IoT</a:t>
            </a:r>
            <a:r>
              <a:rPr lang="en-US" sz="3200" b="0" dirty="0" smtClean="0"/>
              <a:t>)</a:t>
            </a:r>
            <a:endParaRPr lang="en-US" sz="3200" b="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Hybrid Flow</a:t>
            </a:r>
          </a:p>
          <a:p>
            <a:pPr algn="ctr"/>
            <a:r>
              <a:rPr lang="en-US" sz="2000" b="0" dirty="0" smtClean="0"/>
              <a:t>(Native/Mobile)</a:t>
            </a:r>
            <a:endParaRPr lang="en-US" sz="2000" b="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Implicit Flow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882782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/authorize</a:t>
            </a:r>
          </a:p>
          <a:p>
            <a:r>
              <a:rPr lang="en-US" sz="2000" dirty="0" smtClean="0"/>
              <a:t>?</a:t>
            </a:r>
            <a:r>
              <a:rPr lang="en-US" sz="2000" b="1" dirty="0" err="1" smtClean="0"/>
              <a:t>client_id</a:t>
            </a:r>
            <a:r>
              <a:rPr lang="en-US" sz="2000" dirty="0" smtClean="0"/>
              <a:t>=app1</a:t>
            </a:r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redirect_uri</a:t>
            </a:r>
            <a:r>
              <a:rPr lang="en-US" sz="2000" dirty="0" smtClean="0"/>
              <a:t>=https://</a:t>
            </a:r>
            <a:r>
              <a:rPr lang="en-US" sz="2000" dirty="0" err="1" smtClean="0"/>
              <a:t>app.com</a:t>
            </a:r>
            <a:r>
              <a:rPr lang="en-US" sz="2000" dirty="0" smtClean="0"/>
              <a:t>/</a:t>
            </a:r>
            <a:r>
              <a:rPr lang="en-US" sz="2000" dirty="0" err="1" smtClean="0"/>
              <a:t>cb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response_type</a:t>
            </a:r>
            <a:r>
              <a:rPr lang="en-US" sz="2000" dirty="0" smtClean="0"/>
              <a:t>=</a:t>
            </a:r>
            <a:r>
              <a:rPr lang="en-US" sz="2000" dirty="0" err="1" smtClean="0"/>
              <a:t>id_token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response_mode</a:t>
            </a:r>
            <a:r>
              <a:rPr lang="en-US" sz="2000" dirty="0" smtClean="0"/>
              <a:t>=</a:t>
            </a:r>
            <a:r>
              <a:rPr lang="en-US" sz="2000" dirty="0" err="1" smtClean="0"/>
              <a:t>form_post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smtClean="0"/>
              <a:t>nonce</a:t>
            </a:r>
            <a:r>
              <a:rPr lang="en-US" sz="2000" dirty="0" smtClean="0"/>
              <a:t>=a1b</a:t>
            </a:r>
            <a:r>
              <a:rPr lang="is-IS" sz="2000" dirty="0" smtClean="0"/>
              <a:t>…x9z</a:t>
            </a:r>
          </a:p>
          <a:p>
            <a:r>
              <a:rPr lang="is-IS" sz="2000" dirty="0" smtClean="0"/>
              <a:t>&amp;</a:t>
            </a:r>
            <a:r>
              <a:rPr lang="is-IS" sz="2000" b="1" dirty="0" smtClean="0"/>
              <a:t>scope</a:t>
            </a:r>
            <a:r>
              <a:rPr lang="is-IS" sz="2000" dirty="0" smtClean="0"/>
              <a:t>=openid email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987426"/>
            <a:ext cx="2286000" cy="228600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1" y="3582988"/>
            <a:ext cx="2286000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935390">
            <a:off x="5716191" y="3264217"/>
            <a:ext cx="91440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8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/developers/libraries/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540786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02182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r>
              <a:rPr lang="en-US" sz="1000" dirty="0">
                <a:hlinkClick r:id="rId2"/>
              </a:rPr>
              <a:t>/IdentityServer3.Samples/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4937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4990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ogicaladvantage.com/wp-content/themes/LogicalAdvantage/images/home-b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4"/>
          <a:stretch/>
        </p:blipFill>
        <p:spPr bwMode="auto">
          <a:xfrm>
            <a:off x="0" y="0"/>
            <a:ext cx="9144000" cy="68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743200"/>
            <a:ext cx="8214341" cy="1371600"/>
            <a:chOff x="0" y="2743200"/>
            <a:chExt cx="8214341" cy="1371600"/>
          </a:xfrm>
        </p:grpSpPr>
        <p:sp>
          <p:nvSpPr>
            <p:cNvPr id="6" name="Rectangle 5"/>
            <p:cNvSpPr/>
            <p:nvPr/>
          </p:nvSpPr>
          <p:spPr>
            <a:xfrm>
              <a:off x="0" y="2743200"/>
              <a:ext cx="7071341" cy="13716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+mj-lt"/>
                </a:rPr>
                <a:t>Authentication in Angular</a:t>
              </a:r>
              <a:endParaRPr lang="en-US" sz="4000" b="1" dirty="0"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071341" y="2743200"/>
              <a:ext cx="1143000" cy="1371600"/>
              <a:chOff x="7071341" y="2743200"/>
              <a:chExt cx="1143000" cy="1371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071341" y="2743200"/>
                <a:ext cx="11430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>DEMO</a:t>
                </a:r>
                <a:endParaRPr lang="en-US" sz="20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5299" y="2987934"/>
                <a:ext cx="675084" cy="6750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6" name="Freeform 15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32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Resources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OpenID Connect: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://openid.net/connect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r>
              <a:rPr lang="en-US" sz="2000" dirty="0" smtClean="0"/>
              <a:t>OpenID Connect Libraries: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://openid.net/developers/libraries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: </a:t>
            </a:r>
            <a:r>
              <a:rPr lang="en-US" sz="2000" dirty="0">
                <a:hlinkClick r:id="rId5"/>
              </a:rPr>
              <a:t>https://github.com/IdentityServer</a:t>
            </a:r>
            <a:endParaRPr lang="en-US" sz="2000" dirty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 Samples: </a:t>
            </a:r>
            <a:r>
              <a:rPr lang="en-US" sz="2000" dirty="0">
                <a:hlinkClick r:id="rId6"/>
              </a:rPr>
              <a:t>https://github.com/IdentityServer/IdentityServer3.Samples/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OAuth for ASP.NET: </a:t>
            </a:r>
            <a:r>
              <a:rPr lang="en-US" sz="2000" dirty="0">
                <a:hlinkClick r:id="rId7"/>
              </a:rPr>
              <a:t>http://www.oauthforaspnet.com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/>
              <a:t>JSON Web Tokens: </a:t>
            </a:r>
            <a:r>
              <a:rPr lang="en-US" sz="2000" dirty="0">
                <a:hlinkClick r:id="rId8"/>
              </a:rPr>
              <a:t>https://jwt.io</a:t>
            </a:r>
            <a:r>
              <a:rPr lang="en-US" sz="2000" dirty="0" smtClean="0">
                <a:hlinkClick r:id="rId8"/>
              </a:rPr>
              <a:t>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</a:t>
            </a:r>
            <a:r>
              <a:rPr lang="en-US" b="1" dirty="0" smtClean="0"/>
              <a:t>in Angular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10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Mark A. Wilson</a:t>
            </a:r>
            <a:endParaRPr lang="en-US" sz="30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67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www.developerinfra.com</a:t>
            </a:r>
          </a:p>
          <a:p>
            <a:pPr algn="ctr"/>
            <a:r>
              <a:rPr lang="en-US" sz="2000" dirty="0" smtClean="0"/>
              <a:t>@</a:t>
            </a:r>
            <a:r>
              <a:rPr lang="en-US" sz="2000" dirty="0" err="1" smtClean="0"/>
              <a:t>DeveloperInfra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457200"/>
            <a:ext cx="3153746" cy="1600200"/>
          </a:xfrm>
        </p:spPr>
        <p:txBody>
          <a:bodyPr>
            <a:normAutofit/>
          </a:bodyPr>
          <a:lstStyle/>
          <a:p>
            <a:pPr algn="ctr"/>
            <a:r>
              <a:rPr lang="en-US" sz="2990" dirty="0" smtClean="0"/>
              <a:t>Logical Advantage</a:t>
            </a:r>
            <a:endParaRPr lang="en-US" sz="299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49057" cy="3811588"/>
          </a:xfrm>
        </p:spPr>
        <p:txBody>
          <a:bodyPr>
            <a:normAutofit/>
          </a:bodyPr>
          <a:lstStyle/>
          <a:p>
            <a:pPr algn="ctr"/>
            <a:r>
              <a:rPr lang="en-US" sz="1990" dirty="0" err="1" smtClean="0"/>
              <a:t>www.logicaladvantage.com</a:t>
            </a:r>
            <a:endParaRPr lang="en-US" sz="199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0" y="987426"/>
            <a:ext cx="4629151" cy="2653579"/>
          </a:xfrm>
          <a:prstGeom prst="rect">
            <a:avLst/>
          </a:prstGeom>
        </p:spPr>
      </p:pic>
      <p:pic>
        <p:nvPicPr>
          <p:cNvPr id="1026" name="Picture 2" descr="http://www.standupamericaus.org/sua/wp-content/uploads/2013/03/Yeswerehi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6" y="57626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36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Modern 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95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This happened</a:t>
            </a:r>
            <a:r>
              <a:rPr lang="is-IS" sz="3000" dirty="0" smtClean="0"/>
              <a:t>…</a:t>
            </a:r>
            <a:endParaRPr lang="en-US" sz="3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894" y="987425"/>
            <a:ext cx="366093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SOAP</a:t>
            </a:r>
          </a:p>
          <a:p>
            <a:r>
              <a:rPr lang="en-US" sz="2000" dirty="0" smtClean="0"/>
              <a:t>No SAML</a:t>
            </a:r>
          </a:p>
          <a:p>
            <a:r>
              <a:rPr lang="en-US" sz="2000" dirty="0" smtClean="0"/>
              <a:t>No WS*</a:t>
            </a:r>
          </a:p>
          <a:p>
            <a:r>
              <a:rPr lang="en-US" sz="2000" dirty="0" smtClean="0"/>
              <a:t>No Windows</a:t>
            </a:r>
          </a:p>
          <a:p>
            <a:r>
              <a:rPr lang="en-US" sz="2000" dirty="0" smtClean="0"/>
              <a:t>No Enterprise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9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Big Picture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494"/>
            <a:ext cx="7891463" cy="4347186"/>
          </a:xfrm>
        </p:spPr>
      </p:pic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60993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Protocols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9" y="1469375"/>
            <a:ext cx="7854696" cy="4712819"/>
          </a:xfrm>
        </p:spPr>
      </p:pic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7783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 smtClean="0"/>
              <a:t>“OpenID </a:t>
            </a:r>
            <a:r>
              <a:rPr lang="en-US" sz="2000" b="1" dirty="0"/>
              <a:t>Connect 1.0 is a simple identity layer on top of </a:t>
            </a:r>
            <a:r>
              <a:rPr lang="en-US" sz="2000" b="1" dirty="0" smtClean="0"/>
              <a:t>the</a:t>
            </a:r>
            <a:br>
              <a:rPr lang="en-US" sz="2000" b="1" dirty="0" smtClean="0"/>
            </a:br>
            <a:r>
              <a:rPr lang="en-US" sz="2000" b="1" dirty="0" smtClean="0"/>
              <a:t>OAuth </a:t>
            </a:r>
            <a:r>
              <a:rPr lang="en-US" sz="2000" b="1" dirty="0"/>
              <a:t>2.0 protocol</a:t>
            </a:r>
            <a:r>
              <a:rPr lang="en-US" sz="2000" b="1" dirty="0" smtClean="0"/>
              <a:t>.”</a:t>
            </a:r>
          </a:p>
          <a:p>
            <a:endParaRPr lang="en-US" sz="2000" dirty="0" smtClean="0"/>
          </a:p>
          <a:p>
            <a:r>
              <a:rPr lang="en-US" sz="2000" dirty="0" smtClean="0"/>
              <a:t>Defines identity tokens</a:t>
            </a:r>
          </a:p>
          <a:p>
            <a:r>
              <a:rPr lang="en-US" sz="2000" dirty="0" smtClean="0"/>
              <a:t>Defines standard token type</a:t>
            </a:r>
          </a:p>
          <a:p>
            <a:r>
              <a:rPr lang="en-US" sz="2000" dirty="0" smtClean="0"/>
              <a:t>Defines standard cryptography</a:t>
            </a:r>
          </a:p>
          <a:p>
            <a:r>
              <a:rPr lang="en-US" sz="2000" dirty="0" smtClean="0"/>
              <a:t>Defines validation procedures</a:t>
            </a:r>
          </a:p>
          <a:p>
            <a:r>
              <a:rPr lang="en-US" sz="2000" dirty="0" smtClean="0"/>
              <a:t>Defines flows for browser, native, and server-based apps</a:t>
            </a:r>
          </a:p>
          <a:p>
            <a:r>
              <a:rPr lang="en-US" sz="2000" dirty="0" smtClean="0"/>
              <a:t>Combines authentication with short/long-lived delegated API access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7327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8" y="1825625"/>
            <a:ext cx="5540086" cy="4352925"/>
          </a:xfrm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0525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 Theme">
  <a:themeElements>
    <a:clrScheme name="LA Theme">
      <a:dk1>
        <a:srgbClr val="000000"/>
      </a:dk1>
      <a:lt1>
        <a:sysClr val="window" lastClr="FFFFFF"/>
      </a:lt1>
      <a:dk2>
        <a:srgbClr val="216BB0"/>
      </a:dk2>
      <a:lt2>
        <a:srgbClr val="6ABBF2"/>
      </a:lt2>
      <a:accent1>
        <a:srgbClr val="0C5998"/>
      </a:accent1>
      <a:accent2>
        <a:srgbClr val="1D74AE"/>
      </a:accent2>
      <a:accent3>
        <a:srgbClr val="1699E5"/>
      </a:accent3>
      <a:accent4>
        <a:srgbClr val="1999E5"/>
      </a:accent4>
      <a:accent5>
        <a:srgbClr val="A3D6F4"/>
      </a:accent5>
      <a:accent6>
        <a:srgbClr val="E0F1FB"/>
      </a:accent6>
      <a:hlink>
        <a:srgbClr val="216BB0"/>
      </a:hlink>
      <a:folHlink>
        <a:srgbClr val="216BB0"/>
      </a:folHlink>
    </a:clrScheme>
    <a:fontScheme name="Custom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 Theme" id="{0C93987E-19EF-47DC-ABCB-DA46CD96193E}" vid="{F0AFC36C-FD12-45F5-8613-E451BB7BE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bd6a0b-236f-44b1-ac7f-67f2a6e3680e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3CAEEC71667408ACC02BEB548A56D" ma:contentTypeVersion="3" ma:contentTypeDescription="Create a new document." ma:contentTypeScope="" ma:versionID="23e8bb0a33c755905e614742b2783bde">
  <xsd:schema xmlns:xsd="http://www.w3.org/2001/XMLSchema" xmlns:xs="http://www.w3.org/2001/XMLSchema" xmlns:p="http://schemas.microsoft.com/office/2006/metadata/properties" xmlns:ns2="02bd6a0b-236f-44b1-ac7f-67f2a6e3680e" targetNamespace="http://schemas.microsoft.com/office/2006/metadata/properties" ma:root="true" ma:fieldsID="20181650eebda15223e229eaffbf1bc2" ns2:_="">
    <xsd:import namespace="02bd6a0b-236f-44b1-ac7f-67f2a6e368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d6a0b-236f-44b1-ac7f-67f2a6e368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FED9E6-C1C9-45CE-A712-0F2214214312}">
  <ds:schemaRefs>
    <ds:schemaRef ds:uri="http://www.w3.org/XML/1998/namespace"/>
    <ds:schemaRef ds:uri="http://schemas.microsoft.com/office/2006/documentManagement/types"/>
    <ds:schemaRef ds:uri="02bd6a0b-236f-44b1-ac7f-67f2a6e3680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BC9EB5D-DC28-4690-95B6-F37F944D14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78D05-A060-47BA-B22C-38E836AA9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d6a0b-236f-44b1-ac7f-67f2a6e36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6697</TotalTime>
  <Words>301</Words>
  <Application>Microsoft Macintosh PowerPoint</Application>
  <PresentationFormat>On-screen Show (4:3)</PresentationFormat>
  <Paragraphs>121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PT Sans</vt:lpstr>
      <vt:lpstr>LA Theme</vt:lpstr>
      <vt:lpstr>Authentication in Angular</vt:lpstr>
      <vt:lpstr>Mark A. Wilson</vt:lpstr>
      <vt:lpstr>Logical Advantage</vt:lpstr>
      <vt:lpstr>Modern Applications</vt:lpstr>
      <vt:lpstr>This happened…</vt:lpstr>
      <vt:lpstr>The Big Picture</vt:lpstr>
      <vt:lpstr>Security Protocols</vt:lpstr>
      <vt:lpstr>OpenID Connect</vt:lpstr>
      <vt:lpstr>OpenID Connect</vt:lpstr>
      <vt:lpstr>OpenID Connect</vt:lpstr>
      <vt:lpstr>Flows</vt:lpstr>
      <vt:lpstr>Implicit Flow</vt:lpstr>
      <vt:lpstr>Getting Started</vt:lpstr>
      <vt:lpstr>Getting Started</vt:lpstr>
      <vt:lpstr>Getting Started</vt:lpstr>
      <vt:lpstr>PowerPoint Presentation</vt:lpstr>
      <vt:lpstr>Resources</vt:lpstr>
      <vt:lpstr>Authentication in Angular</vt:lpstr>
    </vt:vector>
  </TitlesOfParts>
  <Company>CGR Creative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Julio Colmenares</dc:creator>
  <cp:lastModifiedBy>Mark Wilson</cp:lastModifiedBy>
  <cp:revision>336</cp:revision>
  <cp:lastPrinted>2015-07-09T15:18:07Z</cp:lastPrinted>
  <dcterms:created xsi:type="dcterms:W3CDTF">2014-11-26T17:14:01Z</dcterms:created>
  <dcterms:modified xsi:type="dcterms:W3CDTF">2017-05-29T03:03:53Z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0x010100F853CAEEC71667408ACC02BEB548A56D</vt:lpwstr>
  </property>
</Properties>
</file>